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4" r:id="rId10"/>
    <p:sldId id="264" r:id="rId11"/>
    <p:sldId id="275" r:id="rId12"/>
    <p:sldId id="263" r:id="rId13"/>
    <p:sldId id="265" r:id="rId14"/>
    <p:sldId id="266" r:id="rId15"/>
    <p:sldId id="272" r:id="rId16"/>
    <p:sldId id="273" r:id="rId17"/>
    <p:sldId id="278" r:id="rId18"/>
    <p:sldId id="271" r:id="rId19"/>
    <p:sldId id="277" r:id="rId20"/>
    <p:sldId id="267" r:id="rId21"/>
    <p:sldId id="268" r:id="rId22"/>
    <p:sldId id="276" r:id="rId23"/>
    <p:sldId id="269" r:id="rId24"/>
    <p:sldId id="279" r:id="rId2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Types of manual handling that the worker is doing when injured</a:t>
            </a:r>
          </a:p>
        </c:rich>
      </c:tx>
      <c:layout>
        <c:manualLayout>
          <c:xMode val="edge"/>
          <c:yMode val="edge"/>
          <c:x val="0.15545547874207027"/>
          <c:y val="1.6364692981608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97710025207819"/>
          <c:y val="0.17643426225515776"/>
          <c:w val="0.57737650669479568"/>
          <c:h val="0.82356573774484221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Type of manual handling the worker is doing when injured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9-49FB-9E80-F20F843904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D9-49FB-9E80-F20F843904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D9-49FB-9E80-F20F843904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D9-49FB-9E80-F20F843904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D9-49FB-9E80-F20F843904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8D9-49FB-9E80-F20F8439040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5DEA6F-1346-4C53-878E-8C91CC9A8D5A}" type="CATEGORYNAME">
                      <a:rPr lang="en-US" altLang="zh-HK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endParaRPr lang="en-US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9457157188089"/>
                      <c:h val="0.24056098682964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D9-49FB-9E80-F20F8439040E}"/>
                </c:ext>
              </c:extLst>
            </c:dLbl>
            <c:dLbl>
              <c:idx val="1"/>
              <c:layout>
                <c:manualLayout>
                  <c:x val="8.8488844497413538E-2"/>
                  <c:y val="-0.15537470636973139"/>
                </c:manualLayout>
              </c:layout>
              <c:tx>
                <c:rich>
                  <a:bodyPr/>
                  <a:lstStyle/>
                  <a:p>
                    <a:fld id="{A31E3D5E-8E0C-46C9-9AA3-14BD238328F7}" type="CATEGORYNAME">
                      <a:rPr lang="en-US" altLang="zh-HK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altLang="zh-HK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FA15892-F42C-477E-AE2E-7E7DAAFB311B}" type="PERCENTAGE">
                      <a:rPr lang="en-US" altLang="zh-HK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altLang="zh-HK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D9-49FB-9E80-F20F8439040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3A29313-6C55-47FD-AB06-FFD35DCD384C}" type="CATEGORYNAME">
                      <a:rPr lang="en-US" altLang="zh-HK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altLang="zh-HK" baseline="0" dirty="0"/>
                      <a:t>
</a:t>
                    </a:r>
                    <a:fld id="{A2E56815-7D26-449C-88D8-05C053DBA554}" type="PERCENTAGE">
                      <a:rPr lang="en-US" altLang="zh-HK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altLang="zh-HK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D9-49FB-9E80-F20F8439040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E47739E-B0BF-476A-A481-85A5FDE9A3E1}" type="CATEGORYNAME">
                      <a:rPr lang="en-US" altLang="zh-HK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altLang="zh-HK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C631E70-A4B9-424F-9270-72DD1AD44F42}" type="PERCENTAGE">
                      <a:rPr lang="en-US" altLang="zh-HK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altLang="zh-HK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8D9-49FB-9E80-F20F8439040E}"/>
                </c:ext>
              </c:extLst>
            </c:dLbl>
            <c:dLbl>
              <c:idx val="4"/>
              <c:layout>
                <c:manualLayout>
                  <c:x val="-0.13404592243688399"/>
                  <c:y val="8.455043547771203E-2"/>
                </c:manualLayout>
              </c:layout>
              <c:tx>
                <c:rich>
                  <a:bodyPr/>
                  <a:lstStyle/>
                  <a:p>
                    <a:fld id="{C9387888-C1C1-4D46-AE0C-FE60D70BCFAC}" type="CATEGORYNAME">
                      <a:rPr lang="en-US" altLang="zh-HK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altLang="zh-HK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1673DC7-030F-4DB4-A80F-AB57953EF701}" type="PERCENTAGE">
                      <a:rPr lang="en-US" altLang="zh-HK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altLang="zh-HK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8D9-49FB-9E80-F20F8439040E}"/>
                </c:ext>
              </c:extLst>
            </c:dLbl>
            <c:dLbl>
              <c:idx val="5"/>
              <c:layout>
                <c:manualLayout>
                  <c:x val="1.0277741987528784E-2"/>
                  <c:y val="0.15851974400480606"/>
                </c:manualLayout>
              </c:layout>
              <c:tx>
                <c:rich>
                  <a:bodyPr/>
                  <a:lstStyle/>
                  <a:p>
                    <a:fld id="{E4E5910A-6DCB-47B0-AEFB-49E4731D0B2A}" type="CATEGORYNAME">
                      <a:rPr lang="en-US" altLang="zh-HK" sz="105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altLang="zh-HK" sz="105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62DD86C-4DEB-46C0-86E7-A8D70DEE10A0}" type="PERCENTAGE">
                      <a:rPr lang="en-US" altLang="zh-HK" sz="1050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altLang="zh-HK" sz="105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8D9-49FB-9E80-F20F84390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dk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工作表1!$A$2:$A$7</c:f>
              <c:strCache>
                <c:ptCount val="6"/>
                <c:pt idx="0">
                  <c:v>Transporting</c:v>
                </c:pt>
                <c:pt idx="1">
                  <c:v>Lifting</c:v>
                </c:pt>
                <c:pt idx="2">
                  <c:v>Pulling</c:v>
                </c:pt>
                <c:pt idx="3">
                  <c:v>Placing</c:v>
                </c:pt>
                <c:pt idx="4">
                  <c:v>Pushing</c:v>
                </c:pt>
                <c:pt idx="5">
                  <c:v>Others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43</c:v>
                </c:pt>
                <c:pt idx="1">
                  <c:v>32.700000000000003</c:v>
                </c:pt>
                <c:pt idx="2">
                  <c:v>10.8</c:v>
                </c:pt>
                <c:pt idx="3">
                  <c:v>7.9</c:v>
                </c:pt>
                <c:pt idx="4">
                  <c:v>4.2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D9-49FB-9E80-F20F8439040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Do you need to do the manual handling repeatedly? ( 6 times/min)</a:t>
            </a:r>
          </a:p>
        </c:rich>
      </c:tx>
      <c:layout>
        <c:manualLayout>
          <c:xMode val="edge"/>
          <c:yMode val="edge"/>
          <c:x val="0.1347713281734807"/>
          <c:y val="2.2974491078842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Do you need to do the manual handling repeatedly? ( 6 times/min)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D4-4E5C-9FD3-53862B5977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D4-4E5C-9FD3-53862B5977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D4-4E5C-9FD3-53862B5977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D4-4E5C-9FD3-53862B5977DA}"/>
              </c:ext>
            </c:extLst>
          </c:dPt>
          <c:dLbls>
            <c:dLbl>
              <c:idx val="0"/>
              <c:layout>
                <c:manualLayout>
                  <c:x val="-0.10293414199019311"/>
                  <c:y val="-5.346679593150681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HK" smtClean="0"/>
                      <a:t>Yes</a:t>
                    </a:r>
                  </a:p>
                  <a:p>
                    <a:fld id="{7A3F6D60-A0F0-4D5E-8778-505ADF84B754}" type="PERCENTAGE">
                      <a:rPr lang="en-US" altLang="zh-HK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D4-4E5C-9FD3-53862B5977DA}"/>
                </c:ext>
              </c:extLst>
            </c:dLbl>
            <c:dLbl>
              <c:idx val="1"/>
              <c:layout>
                <c:manualLayout>
                  <c:x val="0.10441163605974277"/>
                  <c:y val="7.637042672597803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HK" smtClean="0"/>
                      <a:t>No</a:t>
                    </a:r>
                  </a:p>
                  <a:p>
                    <a:fld id="{B0B85A77-66F9-4DB2-B326-B0004C8D4F9B}" type="PERCENTAGE">
                      <a:rPr lang="en-US" altLang="zh-HK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D4-4E5C-9FD3-53862B597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130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D4-4E5C-9FD3-53862B5977D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When you are handling heavy objects, have you bent your waist?</a:t>
            </a:r>
          </a:p>
        </c:rich>
      </c:tx>
      <c:layout>
        <c:manualLayout>
          <c:xMode val="edge"/>
          <c:yMode val="edge"/>
          <c:x val="0.10380856299212599"/>
          <c:y val="1.640624899075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When you are handling heavy objects, have you bent your waist?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5D-459E-94A5-03B8E8FC82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5D-459E-94A5-03B8E8FC8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5D-459E-94A5-03B8E8FC82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5D-459E-94A5-03B8E8FC8202}"/>
              </c:ext>
            </c:extLst>
          </c:dPt>
          <c:dLbls>
            <c:dLbl>
              <c:idx val="0"/>
              <c:layout>
                <c:manualLayout>
                  <c:x val="-9.5574396296799063E-2"/>
                  <c:y val="-0.19344459545928874"/>
                </c:manualLayout>
              </c:layout>
              <c:tx>
                <c:rich>
                  <a:bodyPr/>
                  <a:lstStyle/>
                  <a:p>
                    <a:r>
                      <a:rPr lang="en-US" altLang="zh-HK" dirty="0" smtClean="0"/>
                      <a:t>Yes</a:t>
                    </a:r>
                  </a:p>
                  <a:p>
                    <a:fld id="{2F80F035-7682-487D-97DB-AE542AA0A57B}" type="PERCENTAGE">
                      <a:rPr lang="en-US" altLang="zh-HK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5D-459E-94A5-03B8E8FC8202}"/>
                </c:ext>
              </c:extLst>
            </c:dLbl>
            <c:dLbl>
              <c:idx val="1"/>
              <c:layout>
                <c:manualLayout>
                  <c:x val="9.1479200610579306E-2"/>
                  <c:y val="0.12359890159815359"/>
                </c:manualLayout>
              </c:layout>
              <c:tx>
                <c:rich>
                  <a:bodyPr/>
                  <a:lstStyle/>
                  <a:p>
                    <a:r>
                      <a:rPr lang="en-US" altLang="zh-HK" dirty="0" smtClean="0"/>
                      <a:t>No</a:t>
                    </a:r>
                  </a:p>
                  <a:p>
                    <a:fld id="{80CDF57C-715E-4FFA-82EF-7E1A933DD8FA}" type="PERCENTAGE">
                      <a:rPr lang="en-US" altLang="zh-HK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5D-459E-94A5-03B8E8FC8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D-459E-94A5-03B8E8FC820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BCBB-685C-4320-9B1C-7A5CF13106D4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7AFC7-C74C-46E4-A88C-38EC7AEB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75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84EEB-7A05-4A31-AF5D-C8C1F2664A64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45486-8B2D-4EA3-854B-3585457B32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585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88975"/>
            <a:ext cx="6124575" cy="3444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7706" y="4363760"/>
            <a:ext cx="5501640" cy="4134088"/>
          </a:xfrm>
          <a:prstGeom prst="rect">
            <a:avLst/>
          </a:prstGeom>
        </p:spPr>
        <p:txBody>
          <a:bodyPr lIns="91774" tIns="91774" rIns="91774" bIns="9177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76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823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811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21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623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07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994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467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532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HK" smtClean="0"/>
              <a:pPr/>
              <a:t>‹#›</a:t>
            </a:fld>
            <a:endParaRPr lang="zh-HK"/>
          </a:p>
        </p:txBody>
      </p:sp>
    </p:spTree>
    <p:extLst>
      <p:ext uri="{BB962C8B-B14F-4D97-AF65-F5344CB8AC3E}">
        <p14:creationId xmlns:p14="http://schemas.microsoft.com/office/powerpoint/2010/main" val="22929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46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07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155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125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568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45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312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07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28B1-BAF8-425D-AD6C-DAAAEBA1F540}" type="datetimeFigureOut">
              <a:rPr lang="zh-HK" altLang="en-US" smtClean="0"/>
              <a:t>12/1/2017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FBFF8A-3648-4336-AB72-53FD9A8C3B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961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Research on the Feasibility and Effectiveness of Robotic Suit </a:t>
            </a:r>
            <a:r>
              <a:rPr lang="en-US" altLang="zh-HK" sz="2800" dirty="0"/>
              <a:t>A</a:t>
            </a:r>
            <a:r>
              <a:rPr lang="en-US" altLang="zh-HK" sz="2800" dirty="0" smtClean="0"/>
              <a:t>pplying in Hong Kong Construction </a:t>
            </a:r>
            <a:r>
              <a:rPr lang="en-US" altLang="zh-HK" sz="2800" dirty="0"/>
              <a:t>I</a:t>
            </a:r>
            <a:r>
              <a:rPr lang="en-US" altLang="zh-HK" sz="2800" dirty="0" smtClean="0"/>
              <a:t>ndustry and Suggest </a:t>
            </a:r>
            <a:r>
              <a:rPr lang="en-US" altLang="zh-HK" sz="2800" dirty="0"/>
              <a:t>M</a:t>
            </a:r>
            <a:r>
              <a:rPr lang="en-US" altLang="zh-HK" sz="2800" dirty="0" smtClean="0"/>
              <a:t>odifications for the Prototypes</a:t>
            </a:r>
            <a:endParaRPr lang="zh-HK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5356 4243 Wong </a:t>
            </a:r>
            <a:r>
              <a:rPr lang="en-US" altLang="zh-HK" dirty="0" err="1" smtClean="0"/>
              <a:t>Tsz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Shing</a:t>
            </a:r>
            <a:r>
              <a:rPr lang="en-US" altLang="zh-HK" dirty="0" smtClean="0"/>
              <a:t> Norman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036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Tasks completed (</a:t>
            </a:r>
            <a:r>
              <a:rPr lang="en-US" altLang="zh-HK" dirty="0" err="1" smtClean="0"/>
              <a:t>con’t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First trial: Attended a demonstration in Japan</a:t>
            </a:r>
          </a:p>
          <a:p>
            <a:r>
              <a:rPr lang="en-US" altLang="zh-HK" sz="2400" dirty="0" smtClean="0"/>
              <a:t>26</a:t>
            </a:r>
            <a:r>
              <a:rPr lang="en-US" altLang="zh-HK" sz="2400" baseline="30000" dirty="0" smtClean="0"/>
              <a:t>th</a:t>
            </a:r>
            <a:r>
              <a:rPr lang="en-US" altLang="zh-HK" sz="2400" dirty="0" smtClean="0"/>
              <a:t> December 2016 went to </a:t>
            </a:r>
            <a:r>
              <a:rPr lang="en-US" altLang="zh-HK" sz="2400" dirty="0" err="1" smtClean="0"/>
              <a:t>Cyberdyine</a:t>
            </a:r>
            <a:r>
              <a:rPr lang="en-US" altLang="zh-HK" sz="2400" dirty="0" smtClean="0"/>
              <a:t> Inc.</a:t>
            </a:r>
          </a:p>
          <a:p>
            <a:endParaRPr lang="zh-HK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30" y="3287921"/>
            <a:ext cx="4975950" cy="32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6502399" cy="4070878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Have tried the </a:t>
            </a:r>
            <a:r>
              <a:rPr lang="en-US" altLang="zh-HK" sz="2400" dirty="0" err="1" smtClean="0"/>
              <a:t>Cybermic</a:t>
            </a:r>
            <a:r>
              <a:rPr lang="en-US" altLang="zh-HK" sz="2400" dirty="0" smtClean="0"/>
              <a:t> Voluntary Control</a:t>
            </a:r>
          </a:p>
          <a:p>
            <a:pPr lvl="1">
              <a:spcBef>
                <a:spcPts val="3000"/>
              </a:spcBef>
            </a:pPr>
            <a:r>
              <a:rPr lang="en-US" altLang="zh-HK" sz="2000" dirty="0" smtClean="0"/>
              <a:t>3 conditions</a:t>
            </a:r>
          </a:p>
          <a:p>
            <a:pPr lvl="2">
              <a:spcBef>
                <a:spcPts val="3000"/>
              </a:spcBef>
            </a:pPr>
            <a:r>
              <a:rPr lang="en-US" altLang="zh-HK" sz="1800" dirty="0" smtClean="0"/>
              <a:t>Move with your own will</a:t>
            </a:r>
          </a:p>
          <a:p>
            <a:pPr lvl="2">
              <a:spcBef>
                <a:spcPts val="3000"/>
              </a:spcBef>
            </a:pPr>
            <a:r>
              <a:rPr lang="en-US" altLang="zh-HK" sz="1800" dirty="0" smtClean="0"/>
              <a:t>Try to send nerve signal without moving</a:t>
            </a:r>
          </a:p>
          <a:p>
            <a:pPr lvl="2">
              <a:spcBef>
                <a:spcPts val="3000"/>
              </a:spcBef>
            </a:pPr>
            <a:r>
              <a:rPr lang="en-US" altLang="zh-HK" sz="1800" dirty="0" smtClean="0"/>
              <a:t>Moved by an external force</a:t>
            </a:r>
            <a:endParaRPr lang="zh-HK" altLang="en-US" sz="1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32" y="209657"/>
            <a:ext cx="4794813" cy="31757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3" y="3601297"/>
            <a:ext cx="4744412" cy="31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</a:t>
            </a:r>
            <a:r>
              <a:rPr lang="en-US" altLang="zh-HK" dirty="0" smtClean="0"/>
              <a:t>completed (</a:t>
            </a:r>
            <a:r>
              <a:rPr lang="en-US" altLang="zh-HK" dirty="0" err="1" smtClean="0"/>
              <a:t>con’t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5752705" cy="4011611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Have tried the prototype of the robotic suit (Lumbar part)</a:t>
            </a:r>
          </a:p>
          <a:p>
            <a:pPr>
              <a:spcBef>
                <a:spcPts val="3000"/>
              </a:spcBef>
            </a:pPr>
            <a:r>
              <a:rPr lang="en-US" altLang="zh-HK" sz="2400" dirty="0" smtClean="0"/>
              <a:t>This part can:</a:t>
            </a:r>
          </a:p>
          <a:p>
            <a:pPr lvl="1">
              <a:spcBef>
                <a:spcPts val="3000"/>
              </a:spcBef>
            </a:pPr>
            <a:r>
              <a:rPr lang="en-US" altLang="zh-HK" sz="2200" dirty="0" smtClean="0"/>
              <a:t>Reduce the loads which act on the workers’ lumbar</a:t>
            </a:r>
          </a:p>
          <a:p>
            <a:pPr lvl="1">
              <a:spcBef>
                <a:spcPts val="3000"/>
              </a:spcBef>
            </a:pPr>
            <a:r>
              <a:rPr lang="en-US" altLang="zh-HK" sz="2200" dirty="0" smtClean="0"/>
              <a:t>Prevent injury due to improper posture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9" y="2514600"/>
            <a:ext cx="5687926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32" y="2160588"/>
            <a:ext cx="4995758" cy="3308879"/>
          </a:xfrm>
        </p:spPr>
      </p:pic>
      <p:sp>
        <p:nvSpPr>
          <p:cNvPr id="9" name="文字方塊 8"/>
          <p:cNvSpPr txBox="1"/>
          <p:nvPr/>
        </p:nvSpPr>
        <p:spPr>
          <a:xfrm>
            <a:off x="914400" y="1930400"/>
            <a:ext cx="5706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I pick up the heavy object with an improper posture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The robotic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suit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provides a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force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on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my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Originally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Load will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concentrate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on my back  get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injured easily</a:t>
            </a:r>
            <a:endParaRPr lang="en-US" altLang="zh-HK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Now  The impact to the back is not significant when I am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with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the aid of the robotic suit</a:t>
            </a:r>
            <a:endParaRPr lang="en-US" altLang="zh-HK" sz="24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03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62732"/>
              </p:ext>
            </p:extLst>
          </p:nvPr>
        </p:nvGraphicFramePr>
        <p:xfrm>
          <a:off x="677334" y="1930400"/>
          <a:ext cx="9516004" cy="457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55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Analysis</a:t>
                      </a:r>
                      <a:r>
                        <a:rPr lang="en-US" altLang="zh-HK" sz="2400" baseline="0" dirty="0" smtClean="0"/>
                        <a:t> of the robotic suit after attended demonstration (Japan)</a:t>
                      </a:r>
                      <a:endParaRPr lang="zh-HK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5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1" dirty="0" smtClean="0"/>
                        <a:t>Good points</a:t>
                      </a:r>
                      <a:endParaRPr lang="zh-HK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1" dirty="0" smtClean="0"/>
                        <a:t>Shortcomings</a:t>
                      </a:r>
                      <a:endParaRPr lang="zh-HK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55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Light-weight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Need time for adaption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55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Easy</a:t>
                      </a:r>
                      <a:r>
                        <a:rPr lang="en-US" altLang="zh-HK" sz="2400" baseline="0" dirty="0" smtClean="0"/>
                        <a:t> to wear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The sensors will be</a:t>
                      </a:r>
                      <a:r>
                        <a:rPr lang="en-US" altLang="zh-HK" sz="2400" baseline="0" dirty="0" smtClean="0"/>
                        <a:t> </a:t>
                      </a:r>
                      <a:r>
                        <a:rPr lang="en-US" altLang="zh-HK" sz="2400" dirty="0" smtClean="0"/>
                        <a:t>affected</a:t>
                      </a:r>
                      <a:r>
                        <a:rPr lang="en-US" altLang="zh-HK" sz="2400" baseline="0" dirty="0" smtClean="0"/>
                        <a:t> by sweat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55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With 5 Levels of power output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Only acts as an aid and the strength of the user</a:t>
                      </a:r>
                      <a:r>
                        <a:rPr lang="en-US" altLang="zh-HK" sz="2400" baseline="0" dirty="0" smtClean="0"/>
                        <a:t> does not change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55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Can significantly prevent</a:t>
                      </a:r>
                      <a:r>
                        <a:rPr lang="en-US" altLang="zh-HK" sz="2400" baseline="0" dirty="0" smtClean="0"/>
                        <a:t> injury caused by improper posture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Has</a:t>
                      </a:r>
                      <a:r>
                        <a:rPr lang="en-US" altLang="zh-HK" sz="2400" baseline="0" dirty="0" smtClean="0"/>
                        <a:t> a smaller impact when the worker is in proper posture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5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23379"/>
            <a:ext cx="8596668" cy="3880773"/>
          </a:xfrm>
        </p:spPr>
        <p:txBody>
          <a:bodyPr/>
          <a:lstStyle/>
          <a:p>
            <a:r>
              <a:rPr lang="en-US" altLang="zh-HK" sz="2000" b="1" dirty="0" smtClean="0"/>
              <a:t>Literature review</a:t>
            </a:r>
          </a:p>
          <a:p>
            <a:r>
              <a:rPr lang="en-US" altLang="zh-HK" dirty="0" smtClean="0"/>
              <a:t>I) The figures about the problem</a:t>
            </a:r>
          </a:p>
          <a:p>
            <a:pPr lvl="1"/>
            <a:r>
              <a:rPr lang="en-US" altLang="zh-HK" dirty="0" smtClean="0"/>
              <a:t>According to the </a:t>
            </a:r>
            <a:r>
              <a:rPr lang="en-US" altLang="zh-HK" dirty="0"/>
              <a:t>report form the Occupational Safety </a:t>
            </a:r>
            <a:r>
              <a:rPr lang="en-US" altLang="zh-HK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&amp;</a:t>
            </a:r>
            <a:r>
              <a:rPr lang="en-US" altLang="zh-HK" dirty="0"/>
              <a:t> Health Council and the </a:t>
            </a:r>
            <a:r>
              <a:rPr lang="en-US" altLang="zh-HK" dirty="0" err="1" smtClean="0"/>
              <a:t>Labour</a:t>
            </a:r>
            <a:r>
              <a:rPr lang="en-US" altLang="zh-HK" dirty="0" smtClean="0"/>
              <a:t> Department:</a:t>
            </a:r>
            <a:endParaRPr lang="zh-HK" altLang="en-US" dirty="0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1857693687"/>
              </p:ext>
            </p:extLst>
          </p:nvPr>
        </p:nvGraphicFramePr>
        <p:xfrm>
          <a:off x="3108960" y="2944180"/>
          <a:ext cx="5635545" cy="385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1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559478"/>
              </p:ext>
            </p:extLst>
          </p:nvPr>
        </p:nvGraphicFramePr>
        <p:xfrm>
          <a:off x="457730" y="1930400"/>
          <a:ext cx="5253380" cy="386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516880163"/>
              </p:ext>
            </p:extLst>
          </p:nvPr>
        </p:nvGraphicFramePr>
        <p:xfrm>
          <a:off x="5060272" y="2010410"/>
          <a:ext cx="5963364" cy="386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4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Simple Calculation about the loss by injuries of manual handling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Average sick leave (days) X [Monthly Salary/30 days]</a:t>
            </a:r>
          </a:p>
          <a:p>
            <a:pPr marL="0" indent="0">
              <a:buNone/>
            </a:pPr>
            <a:r>
              <a:rPr lang="en-US" altLang="zh-HK" dirty="0"/>
              <a:t>	</a:t>
            </a:r>
            <a:r>
              <a:rPr lang="en-US" altLang="zh-HK" dirty="0" smtClean="0"/>
              <a:t>= 135 X (23,398/30) = $105,291/case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smtClean="0"/>
              <a:t>* Data from ‘OSH Survey of Injured Workers in the Construction Industry in Hong Kong (Chinese version only)’</a:t>
            </a:r>
            <a:endParaRPr lang="zh-HK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6905"/>
              </p:ext>
            </p:extLst>
          </p:nvPr>
        </p:nvGraphicFramePr>
        <p:xfrm>
          <a:off x="911668" y="2822786"/>
          <a:ext cx="9268650" cy="158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236"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Minimum sick leave (days)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Maximum sick leave (days)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Average sick leave (days)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Median of Monthly Salary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338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Lifting or transporting object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915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135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$23,398/</a:t>
                      </a:r>
                      <a:r>
                        <a:rPr lang="en-US" altLang="zh-HK" dirty="0" err="1" smtClean="0"/>
                        <a:t>mth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90"/>
            <a:ext cx="5912936" cy="37706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HK" sz="2000" dirty="0" smtClean="0"/>
              <a:t>II) Design concept of the robotic suit (by the publication of </a:t>
            </a:r>
            <a:r>
              <a:rPr lang="en-US" altLang="zh-HK" sz="2000" dirty="0" err="1" smtClean="0"/>
              <a:t>Cyberdyine</a:t>
            </a:r>
            <a:r>
              <a:rPr lang="en-US" altLang="zh-HK" sz="2000" dirty="0" smtClean="0"/>
              <a:t> Inc.)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HK" sz="2000" dirty="0" smtClean="0"/>
          </a:p>
          <a:p>
            <a:pPr marL="514350" lvl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HK" sz="1600" dirty="0" smtClean="0"/>
              <a:t>Prototype </a:t>
            </a:r>
            <a:r>
              <a:rPr lang="en-US" altLang="zh-HK" sz="1600" dirty="0"/>
              <a:t>is HAL robotic suit</a:t>
            </a:r>
          </a:p>
          <a:p>
            <a:pPr marL="9715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zh-HK" sz="1800" dirty="0" smtClean="0"/>
          </a:p>
          <a:p>
            <a:pPr marL="9715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HK" sz="1800" dirty="0" err="1" smtClean="0"/>
              <a:t>Cybermic</a:t>
            </a:r>
            <a:r>
              <a:rPr lang="en-US" altLang="zh-HK" sz="1800" dirty="0" smtClean="0"/>
              <a:t> </a:t>
            </a:r>
            <a:r>
              <a:rPr lang="en-US" altLang="zh-HK" sz="1800" dirty="0"/>
              <a:t>Voluntary Control</a:t>
            </a:r>
          </a:p>
          <a:p>
            <a:pPr marL="9715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HK" sz="1800" dirty="0"/>
              <a:t>With:</a:t>
            </a:r>
          </a:p>
          <a:p>
            <a:pPr marL="14287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HK" sz="1600" dirty="0"/>
              <a:t>Control Unit</a:t>
            </a:r>
          </a:p>
          <a:p>
            <a:pPr marL="14287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HK" sz="1600" dirty="0"/>
              <a:t>Power Unit</a:t>
            </a:r>
          </a:p>
          <a:p>
            <a:pPr marL="14287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HK" sz="1600" dirty="0"/>
              <a:t>Floor reaction force sensor</a:t>
            </a:r>
          </a:p>
          <a:p>
            <a:pPr marL="14287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HK" sz="1600" dirty="0"/>
              <a:t>Bio-electric signal sensor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HK" sz="1400" dirty="0"/>
          </a:p>
        </p:txBody>
      </p:sp>
      <p:pic>
        <p:nvPicPr>
          <p:cNvPr id="4" name="Shape 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8050" y="2160589"/>
            <a:ext cx="292150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435090" y="5931244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Picture from</a:t>
            </a:r>
            <a:r>
              <a:rPr lang="en-US" altLang="zh-HK" sz="1200" dirty="0" smtClean="0"/>
              <a:t>: http</a:t>
            </a:r>
            <a:r>
              <a:rPr lang="en-US" altLang="zh-HK" sz="1200" dirty="0"/>
              <a:t>://www.vyperlook.com/amazing-incredible/robotic-exoskeleton-muscle-suit-will-make-us-superhumans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altLang="zh-HK" dirty="0"/>
              <a:t>Tasks completed (</a:t>
            </a:r>
            <a:r>
              <a:rPr lang="en-US" altLang="zh-HK" dirty="0" err="1"/>
              <a:t>con’t</a:t>
            </a:r>
            <a:r>
              <a:rPr lang="en-US" altLang="zh-HK" dirty="0"/>
              <a:t>)</a:t>
            </a:r>
            <a:endParaRPr lang="zh-HK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908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zh-HK" dirty="0"/>
              <a:t>Cybermic Voluntary Control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83" name="Shape 83"/>
          <p:cNvSpPr txBox="1"/>
          <p:nvPr/>
        </p:nvSpPr>
        <p:spPr>
          <a:xfrm>
            <a:off x="1394459" y="2128858"/>
            <a:ext cx="1828407" cy="57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altLang="zh-HK" sz="2000" dirty="0"/>
              <a:t>Brain </a:t>
            </a:r>
            <a:r>
              <a:rPr lang="en-US" altLang="zh-HK" sz="2000" dirty="0" smtClean="0"/>
              <a:t>sends </a:t>
            </a:r>
            <a:r>
              <a:rPr lang="en-US" altLang="zh-HK" sz="2000" dirty="0"/>
              <a:t>impulse</a:t>
            </a:r>
          </a:p>
        </p:txBody>
      </p:sp>
      <p:cxnSp>
        <p:nvCxnSpPr>
          <p:cNvPr id="84" name="Shape 84"/>
          <p:cNvCxnSpPr>
            <a:stCxn id="83" idx="3"/>
          </p:cNvCxnSpPr>
          <p:nvPr/>
        </p:nvCxnSpPr>
        <p:spPr>
          <a:xfrm>
            <a:off x="3222866" y="2417858"/>
            <a:ext cx="1050801" cy="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5" name="Shape 85"/>
          <p:cNvSpPr txBox="1"/>
          <p:nvPr/>
        </p:nvSpPr>
        <p:spPr>
          <a:xfrm>
            <a:off x="4273667" y="2027626"/>
            <a:ext cx="2715200" cy="92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altLang="zh-HK" sz="2000" dirty="0"/>
              <a:t>Bio signal </a:t>
            </a:r>
            <a:r>
              <a:rPr lang="en-US" altLang="zh-HK" sz="2000" dirty="0" smtClean="0"/>
              <a:t>appears </a:t>
            </a:r>
            <a:r>
              <a:rPr lang="en-US" altLang="zh-HK" sz="2000" dirty="0"/>
              <a:t>on skin surface</a:t>
            </a:r>
          </a:p>
        </p:txBody>
      </p:sp>
      <p:cxnSp>
        <p:nvCxnSpPr>
          <p:cNvPr id="86" name="Shape 86"/>
          <p:cNvCxnSpPr>
            <a:stCxn id="85" idx="2"/>
          </p:cNvCxnSpPr>
          <p:nvPr/>
        </p:nvCxnSpPr>
        <p:spPr>
          <a:xfrm>
            <a:off x="5631267" y="2956026"/>
            <a:ext cx="8800" cy="6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" name="Shape 87"/>
          <p:cNvSpPr txBox="1"/>
          <p:nvPr/>
        </p:nvSpPr>
        <p:spPr>
          <a:xfrm>
            <a:off x="4344667" y="3628934"/>
            <a:ext cx="2504800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altLang="zh-HK" sz="2000" dirty="0"/>
              <a:t>Sensor </a:t>
            </a:r>
            <a:r>
              <a:rPr lang="en-US" altLang="zh-HK" sz="2000" dirty="0" smtClean="0"/>
              <a:t>picks </a:t>
            </a:r>
            <a:r>
              <a:rPr lang="en-US" altLang="zh-HK" sz="2000" dirty="0"/>
              <a:t>up signal</a:t>
            </a:r>
          </a:p>
        </p:txBody>
      </p:sp>
      <p:cxnSp>
        <p:nvCxnSpPr>
          <p:cNvPr id="88" name="Shape 88"/>
          <p:cNvCxnSpPr>
            <a:stCxn id="87" idx="1"/>
          </p:cNvCxnSpPr>
          <p:nvPr/>
        </p:nvCxnSpPr>
        <p:spPr>
          <a:xfrm rot="10800000">
            <a:off x="3100667" y="4005134"/>
            <a:ext cx="1244000" cy="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" name="Shape 89"/>
          <p:cNvSpPr txBox="1"/>
          <p:nvPr/>
        </p:nvSpPr>
        <p:spPr>
          <a:xfrm>
            <a:off x="1120866" y="3489268"/>
            <a:ext cx="2102000" cy="92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altLang="zh-HK" sz="2000" dirty="0" smtClean="0"/>
              <a:t>Sensor sends </a:t>
            </a:r>
            <a:r>
              <a:rPr lang="en-US" altLang="zh-HK" sz="2000" dirty="0"/>
              <a:t>impulse </a:t>
            </a:r>
            <a:r>
              <a:rPr lang="en-US" altLang="zh-HK" sz="2000" dirty="0" smtClean="0"/>
              <a:t>to the processor</a:t>
            </a:r>
            <a:endParaRPr lang="en-US" altLang="zh-HK" sz="2000" dirty="0"/>
          </a:p>
        </p:txBody>
      </p:sp>
      <p:cxnSp>
        <p:nvCxnSpPr>
          <p:cNvPr id="90" name="Shape 90"/>
          <p:cNvCxnSpPr/>
          <p:nvPr/>
        </p:nvCxnSpPr>
        <p:spPr>
          <a:xfrm>
            <a:off x="2049767" y="4507501"/>
            <a:ext cx="43600" cy="7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1167467" y="5331543"/>
            <a:ext cx="2176800" cy="106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altLang="zh-HK" sz="2000" dirty="0"/>
              <a:t>Power Unit </a:t>
            </a:r>
            <a:r>
              <a:rPr lang="en-US" altLang="zh-HK" sz="2000" dirty="0" smtClean="0"/>
              <a:t>calculates the </a:t>
            </a:r>
            <a:r>
              <a:rPr lang="en-US" altLang="zh-HK" sz="2000" dirty="0"/>
              <a:t>amount of power needed</a:t>
            </a:r>
          </a:p>
        </p:txBody>
      </p:sp>
      <p:cxnSp>
        <p:nvCxnSpPr>
          <p:cNvPr id="92" name="Shape 92"/>
          <p:cNvCxnSpPr>
            <a:stCxn id="91" idx="3"/>
          </p:cNvCxnSpPr>
          <p:nvPr/>
        </p:nvCxnSpPr>
        <p:spPr>
          <a:xfrm>
            <a:off x="3344267" y="5865743"/>
            <a:ext cx="1000400" cy="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3" name="Shape 93"/>
          <p:cNvSpPr txBox="1"/>
          <p:nvPr/>
        </p:nvSpPr>
        <p:spPr>
          <a:xfrm>
            <a:off x="4571564" y="5204934"/>
            <a:ext cx="2312400" cy="92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altLang="zh-HK" sz="2000" dirty="0" smtClean="0"/>
              <a:t>The whole process </a:t>
            </a:r>
            <a:r>
              <a:rPr lang="en-US" altLang="zh-HK" sz="2000" dirty="0"/>
              <a:t>responds a fraction of a second quicker than muscles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67" y="709668"/>
            <a:ext cx="2824393" cy="49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7608656" y="5750668"/>
            <a:ext cx="416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/>
              <a:t>Picture from: https://omallanko.wordpress.com/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689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Contents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Background</a:t>
            </a:r>
          </a:p>
          <a:p>
            <a:r>
              <a:rPr lang="en-US" altLang="zh-HK" dirty="0" smtClean="0"/>
              <a:t>Objectives</a:t>
            </a:r>
          </a:p>
          <a:p>
            <a:r>
              <a:rPr lang="en-US" altLang="zh-HK" dirty="0" smtClean="0"/>
              <a:t>Methodology</a:t>
            </a:r>
          </a:p>
          <a:p>
            <a:r>
              <a:rPr lang="en-US" altLang="zh-HK" dirty="0" smtClean="0"/>
              <a:t>Tasks completed</a:t>
            </a:r>
          </a:p>
          <a:p>
            <a:r>
              <a:rPr lang="en-US" altLang="zh-HK" dirty="0" smtClean="0"/>
              <a:t>Tasks to be arranged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93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Tasks to be arranged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6745110" cy="3771581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Site Visit</a:t>
            </a:r>
          </a:p>
          <a:p>
            <a:pPr lvl="1">
              <a:spcBef>
                <a:spcPts val="3000"/>
              </a:spcBef>
            </a:pPr>
            <a:r>
              <a:rPr lang="en-US" altLang="zh-HK" sz="2000" dirty="0" smtClean="0"/>
              <a:t>Observation of the actual working environment</a:t>
            </a:r>
          </a:p>
          <a:p>
            <a:pPr lvl="1">
              <a:spcBef>
                <a:spcPts val="3000"/>
              </a:spcBef>
            </a:pPr>
            <a:r>
              <a:rPr lang="en-US" altLang="zh-HK" sz="2000" dirty="0" smtClean="0"/>
              <a:t>The potential constraints to the adoption of robotic suit</a:t>
            </a:r>
          </a:p>
          <a:p>
            <a:pPr lvl="1">
              <a:spcBef>
                <a:spcPts val="3000"/>
              </a:spcBef>
            </a:pPr>
            <a:r>
              <a:rPr lang="en-US" altLang="zh-HK" sz="2000" dirty="0" smtClean="0"/>
              <a:t>Will contact Mr. Andy Wong for arrangement</a:t>
            </a:r>
            <a:endParaRPr lang="en-US" altLang="zh-HK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44" y="2160589"/>
            <a:ext cx="4515556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to be </a:t>
            </a:r>
            <a:r>
              <a:rPr lang="en-US" altLang="zh-HK" dirty="0" smtClean="0"/>
              <a:t>arranged (</a:t>
            </a:r>
            <a:r>
              <a:rPr lang="en-US" altLang="zh-HK" dirty="0" err="1" smtClean="0"/>
              <a:t>con’t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6891866" cy="422327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altLang="zh-HK" sz="2400" dirty="0" smtClean="0"/>
              <a:t>Interview</a:t>
            </a:r>
          </a:p>
          <a:p>
            <a:pPr lvl="1">
              <a:spcBef>
                <a:spcPts val="3000"/>
              </a:spcBef>
            </a:pPr>
            <a:r>
              <a:rPr lang="en-US" altLang="zh-HK" sz="2200" dirty="0" smtClean="0"/>
              <a:t>To understand the effectiveness (In risk reduction) of the robot suit</a:t>
            </a:r>
          </a:p>
          <a:p>
            <a:pPr lvl="1">
              <a:spcBef>
                <a:spcPts val="3000"/>
              </a:spcBef>
            </a:pPr>
            <a:r>
              <a:rPr lang="en-US" altLang="zh-HK" sz="2200" dirty="0" smtClean="0"/>
              <a:t>Will Contact Dr. Chan for advices</a:t>
            </a:r>
          </a:p>
          <a:p>
            <a:pPr lvl="1">
              <a:spcBef>
                <a:spcPts val="3000"/>
              </a:spcBef>
            </a:pPr>
            <a:endParaRPr lang="en-US" altLang="zh-HK" sz="2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28" y="1151466"/>
            <a:ext cx="302895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Review on the original schedule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5156538" cy="4057331"/>
          </a:xfrm>
        </p:spPr>
        <p:txBody>
          <a:bodyPr/>
          <a:lstStyle/>
          <a:p>
            <a:r>
              <a:rPr lang="en-US" altLang="zh-HK" dirty="0" smtClean="0"/>
              <a:t>Adjustments</a:t>
            </a:r>
          </a:p>
          <a:p>
            <a:pPr lvl="1">
              <a:spcBef>
                <a:spcPts val="3000"/>
              </a:spcBef>
            </a:pPr>
            <a:r>
              <a:rPr lang="en-US" altLang="zh-HK" dirty="0" smtClean="0"/>
              <a:t>The analysis stage (Report writing included) will re-adjust to 15 Feb 2017 to 6 Mar 2017</a:t>
            </a:r>
          </a:p>
          <a:p>
            <a:pPr lvl="1">
              <a:spcBef>
                <a:spcPts val="3000"/>
              </a:spcBef>
            </a:pPr>
            <a:r>
              <a:rPr lang="en-US" altLang="zh-HK" dirty="0" smtClean="0"/>
              <a:t>The interview and site visit will be arranged as soon as possible </a:t>
            </a:r>
            <a:endParaRPr lang="zh-HK" altLang="en-US" dirty="0"/>
          </a:p>
        </p:txBody>
      </p:sp>
      <p:pic>
        <p:nvPicPr>
          <p:cNvPr id="4" name="圖片 3" descr="C:\Users\NormanWong\Desktop\net\FYP\FYP SCHEDU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72" y="2212816"/>
            <a:ext cx="6122035" cy="39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References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zh-HK" altLang="en-US" dirty="0"/>
          </a:p>
          <a:p>
            <a:pPr marL="0" indent="0">
              <a:buNone/>
            </a:pPr>
            <a:r>
              <a:rPr lang="en-US" altLang="zh-HK" dirty="0"/>
              <a:t>1. </a:t>
            </a:r>
            <a:r>
              <a:rPr lang="zh-HK" altLang="en-US" dirty="0"/>
              <a:t>香港受傷僱員的職業安全健康狀況調查</a:t>
            </a:r>
            <a:r>
              <a:rPr lang="en-US" altLang="zh-HK" dirty="0"/>
              <a:t>(2014). Retrieved October 8, 2016 from Occupational Safety &amp; Health Council, Web site: http://www.oshc.org.hk/others/bookshelf/oshc_research_201411.pdf</a:t>
            </a:r>
          </a:p>
          <a:p>
            <a:pPr marL="0" indent="0">
              <a:buNone/>
            </a:pPr>
            <a:r>
              <a:rPr lang="en-US" altLang="zh-HK" dirty="0"/>
              <a:t>2. </a:t>
            </a:r>
            <a:r>
              <a:rPr lang="zh-HK" altLang="en-US" dirty="0"/>
              <a:t>職業安全及健康統計數字</a:t>
            </a:r>
            <a:r>
              <a:rPr lang="en-US" altLang="zh-HK" dirty="0"/>
              <a:t>(Aug 2015). Retrieved October 12, 2016 from </a:t>
            </a:r>
            <a:r>
              <a:rPr lang="en-US" altLang="zh-HK" dirty="0" err="1"/>
              <a:t>Labour</a:t>
            </a:r>
            <a:r>
              <a:rPr lang="en-US" altLang="zh-HK" dirty="0"/>
              <a:t> Department, Web site: http://www.labour.gov.hk/tc/osh/pdf/OSH_Statistics_2014_TC.pdf</a:t>
            </a:r>
          </a:p>
          <a:p>
            <a:pPr marL="0" indent="0">
              <a:buNone/>
            </a:pPr>
            <a:r>
              <a:rPr lang="en-US" altLang="zh-HK" dirty="0"/>
              <a:t>3. Soft </a:t>
            </a:r>
            <a:r>
              <a:rPr lang="en-US" altLang="zh-HK" dirty="0" err="1"/>
              <a:t>Exosuits</a:t>
            </a:r>
            <a:r>
              <a:rPr lang="en-US" altLang="zh-HK" dirty="0"/>
              <a:t>, Retrieved November 24, 2016 from Harvard, School of Engineering and Applied Sciences Web site: http://biodesign.seas.harvard.edu/soft-exosuits</a:t>
            </a:r>
          </a:p>
          <a:p>
            <a:pPr marL="0" indent="0">
              <a:buNone/>
            </a:pPr>
            <a:r>
              <a:rPr lang="en-US" altLang="zh-HK" dirty="0"/>
              <a:t>4. Shoemaker, </a:t>
            </a:r>
            <a:r>
              <a:rPr lang="en-US" altLang="zh-HK" dirty="0" err="1"/>
              <a:t>N.,</a:t>
            </a:r>
            <a:r>
              <a:rPr lang="en-US" altLang="zh-HK" i="1" dirty="0" err="1"/>
              <a:t>Don't</a:t>
            </a:r>
            <a:r>
              <a:rPr lang="en-US" altLang="zh-HK" i="1" dirty="0"/>
              <a:t> Replace Humans with Robots </a:t>
            </a:r>
            <a:r>
              <a:rPr lang="en-US" altLang="zh-HK" dirty="0"/>
              <a:t>—</a:t>
            </a:r>
            <a:r>
              <a:rPr lang="en-US" altLang="zh-HK" i="1" dirty="0"/>
              <a:t>Allow Humans to Do What Robots Can</a:t>
            </a:r>
            <a:r>
              <a:rPr lang="en-US" altLang="zh-HK" dirty="0"/>
              <a:t>. Retrieved November 6, 2016 from Harvard, School of Engineering and Applied Sciences Web site: http://bigthink.com/natalie-shoemaker/suitx-wants-to-enhance-human-laborers-with-max-exoskeleton</a:t>
            </a:r>
          </a:p>
          <a:p>
            <a:pPr marL="0" indent="0">
              <a:buNone/>
            </a:pPr>
            <a:r>
              <a:rPr lang="en-US" altLang="zh-HK" dirty="0"/>
              <a:t>5. The World's First Cyborg-type robot "HAL", Retrieved October 3, 2016 from Harvard, School of Engineering and Applied Sciences Web site: http://www.cyberdyne.jp/english/products/HAL/</a:t>
            </a:r>
          </a:p>
          <a:p>
            <a:pPr marL="0" indent="0">
              <a:buNone/>
            </a:pPr>
            <a:r>
              <a:rPr lang="en-US" altLang="zh-HK" dirty="0"/>
              <a:t>6. </a:t>
            </a:r>
            <a:r>
              <a:rPr lang="en-US" altLang="zh-HK" dirty="0" err="1"/>
              <a:t>Sankai</a:t>
            </a:r>
            <a:r>
              <a:rPr lang="en-US" altLang="zh-HK" dirty="0"/>
              <a:t>, Y.,HAL: Hybrid Assistive Limb based on </a:t>
            </a:r>
            <a:r>
              <a:rPr lang="en-US" altLang="zh-HK" dirty="0" err="1"/>
              <a:t>Cybernics</a:t>
            </a:r>
            <a:r>
              <a:rPr lang="en-US" altLang="zh-HK" dirty="0"/>
              <a:t>. Retrieved November 28, 2016 from http://sanlab.kz.tsukuba.ac.jp/sonota/ISSR_Sankai.pdf</a:t>
            </a:r>
          </a:p>
          <a:p>
            <a:pPr marL="0" indent="0">
              <a:buNone/>
            </a:pPr>
            <a:r>
              <a:rPr lang="en-US" altLang="zh-HK" dirty="0"/>
              <a:t>7. </a:t>
            </a:r>
            <a:r>
              <a:rPr lang="en-US" altLang="zh-HK" dirty="0" err="1"/>
              <a:t>Zehr</a:t>
            </a:r>
            <a:r>
              <a:rPr lang="en-US" altLang="zh-HK" dirty="0"/>
              <a:t>, E. P. (2011).Inventing iron man: the possibility of a human </a:t>
            </a:r>
            <a:r>
              <a:rPr lang="en-US" altLang="zh-HK" dirty="0" err="1"/>
              <a:t>machine.Baltimore</a:t>
            </a:r>
            <a:r>
              <a:rPr lang="en-US" altLang="zh-HK" dirty="0"/>
              <a:t>: The Johns Hopkins </a:t>
            </a:r>
            <a:r>
              <a:rPr lang="en-US" altLang="zh-HK" dirty="0" err="1"/>
              <a:t>Unversity</a:t>
            </a:r>
            <a:r>
              <a:rPr lang="en-US" altLang="zh-HK" dirty="0"/>
              <a:t> Press.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252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HK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~Q &amp; A~</a:t>
            </a:r>
            <a:endParaRPr lang="zh-HK" altLang="en-US" dirty="0">
              <a:latin typeface="Adobe Gothic Std B" panose="020B0800000000000000" pitchFamily="34" charset="-128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31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Background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4359"/>
          </a:xfrm>
        </p:spPr>
        <p:txBody>
          <a:bodyPr/>
          <a:lstStyle/>
          <a:p>
            <a:r>
              <a:rPr lang="en-US" altLang="zh-HK" dirty="0" smtClean="0"/>
              <a:t>According to </a:t>
            </a:r>
            <a:r>
              <a:rPr lang="en-US" altLang="zh-HK" dirty="0" err="1" smtClean="0"/>
              <a:t>Labour</a:t>
            </a:r>
            <a:r>
              <a:rPr lang="en-US" altLang="zh-HK" dirty="0" smtClean="0"/>
              <a:t> Department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In this research </a:t>
            </a:r>
            <a:r>
              <a:rPr lang="en-US" altLang="zh-HK" dirty="0" smtClean="0">
                <a:sym typeface="Wingdings" panose="05000000000000000000" pitchFamily="2" charset="2"/>
              </a:rPr>
              <a:t> </a:t>
            </a:r>
            <a:r>
              <a:rPr lang="en-US" altLang="zh-HK" dirty="0" smtClean="0"/>
              <a:t>Injured whilst lifting or carrying</a:t>
            </a:r>
            <a:endParaRPr lang="zh-HK" altLang="en-US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00184"/>
              </p:ext>
            </p:extLst>
          </p:nvPr>
        </p:nvGraphicFramePr>
        <p:xfrm>
          <a:off x="838200" y="2511890"/>
          <a:ext cx="10108184" cy="22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02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Top</a:t>
                      </a:r>
                      <a:r>
                        <a:rPr lang="en-US" altLang="zh-HK" sz="2400" baseline="0" dirty="0" smtClean="0"/>
                        <a:t> 3 Occupational Injuries in Construction Industry (in 2014)</a:t>
                      </a:r>
                      <a:endParaRPr lang="zh-HK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24"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Strip,</a:t>
                      </a:r>
                      <a:r>
                        <a:rPr lang="en-US" altLang="zh-HK" sz="2400" baseline="0" dirty="0" smtClean="0"/>
                        <a:t> trip or fall on same level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801</a:t>
                      </a:r>
                      <a:r>
                        <a:rPr lang="en-US" altLang="zh-HK" sz="2400" baseline="0" dirty="0" smtClean="0"/>
                        <a:t> cases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24"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Striking</a:t>
                      </a:r>
                      <a:r>
                        <a:rPr lang="en-US" altLang="zh-HK" sz="2400" baseline="0" dirty="0" smtClean="0"/>
                        <a:t> against or struck by moving object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612 cases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024"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Injured whilst lifting or carrying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/>
                        <a:t>490 cases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4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Background (</a:t>
            </a:r>
            <a:r>
              <a:rPr lang="en-US" altLang="zh-HK" dirty="0" err="1" smtClean="0"/>
              <a:t>con’t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Definition of Manual handling:</a:t>
            </a:r>
          </a:p>
          <a:p>
            <a:pPr lvl="1"/>
            <a:r>
              <a:rPr lang="en-US" altLang="zh-HK" sz="2000" dirty="0" smtClean="0"/>
              <a:t>Using Hands, Arms to move or support loads</a:t>
            </a:r>
          </a:p>
          <a:p>
            <a:pPr lvl="1"/>
            <a:r>
              <a:rPr lang="en-US" altLang="zh-HK" sz="2000" dirty="0" smtClean="0"/>
              <a:t>Actions included</a:t>
            </a:r>
          </a:p>
          <a:p>
            <a:pPr lvl="2"/>
            <a:r>
              <a:rPr lang="en-US" altLang="zh-HK" sz="1800" dirty="0" smtClean="0"/>
              <a:t>Lifting</a:t>
            </a:r>
          </a:p>
          <a:p>
            <a:pPr lvl="2"/>
            <a:r>
              <a:rPr lang="en-US" altLang="zh-HK" sz="1800" dirty="0" smtClean="0"/>
              <a:t>Placing</a:t>
            </a:r>
          </a:p>
          <a:p>
            <a:pPr lvl="2"/>
            <a:r>
              <a:rPr lang="en-US" altLang="zh-HK" sz="1800" dirty="0" smtClean="0"/>
              <a:t>Pushing</a:t>
            </a:r>
          </a:p>
          <a:p>
            <a:pPr lvl="2"/>
            <a:r>
              <a:rPr lang="en-US" altLang="zh-HK" sz="1800" dirty="0" smtClean="0"/>
              <a:t>Pulling</a:t>
            </a:r>
          </a:p>
          <a:p>
            <a:pPr lvl="2"/>
            <a:r>
              <a:rPr lang="en-US" altLang="zh-HK" sz="1800" dirty="0" smtClean="0"/>
              <a:t>Transporting</a:t>
            </a:r>
            <a:endParaRPr lang="zh-HK" altLang="en-US" sz="1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195397"/>
            <a:ext cx="5701785" cy="334737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96469" y="6474527"/>
            <a:ext cx="612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Picture from: http://www.hse.gov.uk/pubns/indg143.pdf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68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Background (</a:t>
            </a:r>
            <a:r>
              <a:rPr lang="en-US" altLang="zh-HK" dirty="0" err="1" smtClean="0"/>
              <a:t>con’t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Using Robotic Suit to tackle the problem</a:t>
            </a:r>
          </a:p>
          <a:p>
            <a:pPr>
              <a:spcBef>
                <a:spcPts val="3000"/>
              </a:spcBef>
            </a:pPr>
            <a:r>
              <a:rPr lang="en-US" altLang="zh-HK" sz="2400" dirty="0" smtClean="0"/>
              <a:t>At the beginning stage</a:t>
            </a:r>
          </a:p>
          <a:p>
            <a:pPr>
              <a:spcBef>
                <a:spcPts val="3000"/>
              </a:spcBef>
            </a:pPr>
            <a:r>
              <a:rPr lang="en-US" altLang="zh-HK" sz="2400" dirty="0" smtClean="0"/>
              <a:t>Lack of analysis on the possibility on adopting the robotic suit in the actual construction site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zh-HK" sz="2400" dirty="0" smtClean="0"/>
              <a:t>∴ Feasibility analysis is needed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Objectives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3600"/>
              </a:spcBef>
            </a:pPr>
            <a:r>
              <a:rPr lang="en-US" altLang="zh-HK" sz="3200" dirty="0" smtClean="0"/>
              <a:t>To study the feasibility of the robotic suit in the construction industry in Hong Kong</a:t>
            </a:r>
          </a:p>
          <a:p>
            <a:pPr>
              <a:spcBef>
                <a:spcPts val="3600"/>
              </a:spcBef>
            </a:pPr>
            <a:r>
              <a:rPr lang="en-US" altLang="zh-HK" sz="3200" dirty="0" smtClean="0"/>
              <a:t>To analyze the cost effectiveness and the degree of risk reduction by adopting the robotic suit</a:t>
            </a:r>
          </a:p>
          <a:p>
            <a:pPr>
              <a:spcBef>
                <a:spcPts val="3600"/>
              </a:spcBef>
            </a:pPr>
            <a:r>
              <a:rPr lang="en-US" altLang="zh-HK" sz="3200" dirty="0" smtClean="0"/>
              <a:t>To suggest better modifications for the existing design to fit Hong Kong’s construction environment.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666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Methodology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/>
              <a:t>Literature </a:t>
            </a:r>
            <a:r>
              <a:rPr lang="en-US" altLang="zh-HK" sz="2400" dirty="0" smtClean="0"/>
              <a:t>review</a:t>
            </a:r>
          </a:p>
          <a:p>
            <a:endParaRPr lang="zh-HK" altLang="en-US" sz="2400" dirty="0"/>
          </a:p>
          <a:p>
            <a:r>
              <a:rPr lang="en-US" altLang="zh-HK" sz="2400" dirty="0" smtClean="0"/>
              <a:t>Attended demonstration (In Japan) </a:t>
            </a:r>
          </a:p>
          <a:p>
            <a:endParaRPr lang="en-US" altLang="zh-HK" sz="2400" dirty="0"/>
          </a:p>
          <a:p>
            <a:r>
              <a:rPr lang="en-US" altLang="zh-HK" sz="2400" dirty="0" smtClean="0"/>
              <a:t>Site visit</a:t>
            </a:r>
          </a:p>
          <a:p>
            <a:endParaRPr lang="en-US" altLang="zh-HK" sz="2400" dirty="0"/>
          </a:p>
          <a:p>
            <a:r>
              <a:rPr lang="en-US" altLang="zh-HK" sz="2400" dirty="0" smtClean="0"/>
              <a:t>Interview</a:t>
            </a:r>
          </a:p>
          <a:p>
            <a:endParaRPr lang="en-US" altLang="zh-HK" sz="2400" dirty="0"/>
          </a:p>
        </p:txBody>
      </p:sp>
    </p:spTree>
    <p:extLst>
      <p:ext uri="{BB962C8B-B14F-4D97-AF65-F5344CB8AC3E}">
        <p14:creationId xmlns:p14="http://schemas.microsoft.com/office/powerpoint/2010/main" val="22269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</a:t>
            </a:r>
            <a:r>
              <a:rPr lang="en-US" altLang="zh-HK" dirty="0" smtClean="0"/>
              <a:t>completed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6299199" cy="4070878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Meeting with Gammon Innovation Manager, Mr. Andy Wong</a:t>
            </a:r>
          </a:p>
          <a:p>
            <a:r>
              <a:rPr lang="en-US" altLang="zh-HK" sz="2400" dirty="0" smtClean="0"/>
              <a:t>Held on 17</a:t>
            </a:r>
            <a:r>
              <a:rPr lang="en-US" altLang="zh-HK" sz="2400" baseline="30000" dirty="0" smtClean="0"/>
              <a:t>th</a:t>
            </a:r>
            <a:r>
              <a:rPr lang="en-US" altLang="zh-HK" sz="2400" dirty="0" smtClean="0"/>
              <a:t> Oct, 2016</a:t>
            </a:r>
          </a:p>
          <a:p>
            <a:endParaRPr lang="en-US" altLang="zh-HK" sz="2400" dirty="0"/>
          </a:p>
          <a:p>
            <a:r>
              <a:rPr lang="en-US" altLang="zh-HK" sz="2400" dirty="0" smtClean="0"/>
              <a:t>Presented the idea and got feedbacks about the idea</a:t>
            </a:r>
          </a:p>
          <a:p>
            <a:endParaRPr lang="en-US" altLang="zh-HK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2" y="540147"/>
            <a:ext cx="4170759" cy="27805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2" y="3450961"/>
            <a:ext cx="4170759" cy="27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Tasks </a:t>
            </a:r>
            <a:r>
              <a:rPr lang="en-US" altLang="zh-HK" dirty="0" smtClean="0"/>
              <a:t>completed (</a:t>
            </a:r>
            <a:r>
              <a:rPr lang="en-US" altLang="zh-HK" dirty="0" err="1" smtClean="0"/>
              <a:t>con’t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90"/>
            <a:ext cx="5571066" cy="3613678"/>
          </a:xfrm>
        </p:spPr>
        <p:txBody>
          <a:bodyPr>
            <a:normAutofit lnSpcReduction="10000"/>
          </a:bodyPr>
          <a:lstStyle/>
          <a:p>
            <a:r>
              <a:rPr lang="en-US" altLang="zh-HK" sz="2400" dirty="0" smtClean="0"/>
              <a:t>Mr. Andy Wong’s Feedbacks on the topic:</a:t>
            </a:r>
          </a:p>
          <a:p>
            <a:pPr lvl="1">
              <a:spcBef>
                <a:spcPts val="3000"/>
              </a:spcBef>
            </a:pPr>
            <a:r>
              <a:rPr lang="en-US" altLang="zh-HK" sz="2000" dirty="0" smtClean="0"/>
              <a:t>Manual Handling has long been a problem</a:t>
            </a:r>
          </a:p>
          <a:p>
            <a:pPr lvl="1">
              <a:spcBef>
                <a:spcPts val="3000"/>
              </a:spcBef>
            </a:pPr>
            <a:r>
              <a:rPr lang="en-US" altLang="zh-HK" sz="2000" dirty="0" smtClean="0"/>
              <a:t>Gammon has brought two sets of robotic suits for testing purpose</a:t>
            </a:r>
          </a:p>
          <a:p>
            <a:pPr lvl="1">
              <a:spcBef>
                <a:spcPts val="3000"/>
              </a:spcBef>
            </a:pPr>
            <a:r>
              <a:rPr lang="en-US" altLang="zh-HK" sz="2000" dirty="0" smtClean="0"/>
              <a:t>Promised that I can have a site visit and try the robotic suits in Gammon</a:t>
            </a:r>
            <a:endParaRPr lang="zh-HK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01" y="440266"/>
            <a:ext cx="4470401" cy="29802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01" y="3589867"/>
            <a:ext cx="4470401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</TotalTime>
  <Words>1096</Words>
  <Application>Microsoft Office PowerPoint</Application>
  <PresentationFormat>Widescreen</PresentationFormat>
  <Paragraphs>183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Gothic Std B</vt:lpstr>
      <vt:lpstr>微軟正黑體</vt:lpstr>
      <vt:lpstr>新細明體</vt:lpstr>
      <vt:lpstr>Arial</vt:lpstr>
      <vt:lpstr>Calibri</vt:lpstr>
      <vt:lpstr>Trebuchet MS</vt:lpstr>
      <vt:lpstr>Wingdings</vt:lpstr>
      <vt:lpstr>Wingdings 3</vt:lpstr>
      <vt:lpstr>多面向</vt:lpstr>
      <vt:lpstr>Research on the Feasibility and Effectiveness of Robotic Suit Applying in Hong Kong Construction Industry and Suggest Modifications for the Prototypes</vt:lpstr>
      <vt:lpstr>Contents</vt:lpstr>
      <vt:lpstr>Background</vt:lpstr>
      <vt:lpstr>Background (con’t)</vt:lpstr>
      <vt:lpstr>Background (con’t)</vt:lpstr>
      <vt:lpstr>Objectives</vt:lpstr>
      <vt:lpstr>Methodology</vt:lpstr>
      <vt:lpstr>Tasks completed</vt:lpstr>
      <vt:lpstr>Tasks completed (con’t)</vt:lpstr>
      <vt:lpstr>Tasks completed (con’t)</vt:lpstr>
      <vt:lpstr>Tasks completed (con’t)</vt:lpstr>
      <vt:lpstr>Tasks completed (con’t)</vt:lpstr>
      <vt:lpstr>Tasks completed (con’t)</vt:lpstr>
      <vt:lpstr>Tasks completed (con’t)</vt:lpstr>
      <vt:lpstr>Tasks completed (con’t)</vt:lpstr>
      <vt:lpstr>Tasks completed (con’t)</vt:lpstr>
      <vt:lpstr>Tasks completed (con’t)</vt:lpstr>
      <vt:lpstr>Tasks completed (con’t)</vt:lpstr>
      <vt:lpstr>Tasks completed (con’t)</vt:lpstr>
      <vt:lpstr>Tasks to be arranged</vt:lpstr>
      <vt:lpstr>Tasks to be arranged (con’t)</vt:lpstr>
      <vt:lpstr>Review on the original schedule</vt:lpstr>
      <vt:lpstr>References</vt:lpstr>
      <vt:lpstr>~Q &amp; A~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the feasibility and effectiveness of Robotic suit applying in Hong Kong construction industry and suggest modifications for the prototype</dc:title>
  <dc:creator>NormanWong</dc:creator>
  <cp:lastModifiedBy>City University of Hong Kong</cp:lastModifiedBy>
  <cp:revision>57</cp:revision>
  <dcterms:created xsi:type="dcterms:W3CDTF">2017-01-11T06:55:20Z</dcterms:created>
  <dcterms:modified xsi:type="dcterms:W3CDTF">2017-01-12T01:41:18Z</dcterms:modified>
</cp:coreProperties>
</file>